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24"/>
  </p:notesMasterIdLst>
  <p:handoutMasterIdLst>
    <p:handoutMasterId r:id="rId25"/>
  </p:handoutMasterIdLst>
  <p:sldIdLst>
    <p:sldId id="256" r:id="rId6"/>
    <p:sldId id="258" r:id="rId7"/>
    <p:sldId id="260" r:id="rId8"/>
    <p:sldId id="259" r:id="rId9"/>
    <p:sldId id="279" r:id="rId10"/>
    <p:sldId id="261" r:id="rId11"/>
    <p:sldId id="262" r:id="rId12"/>
    <p:sldId id="263" r:id="rId13"/>
    <p:sldId id="264" r:id="rId14"/>
    <p:sldId id="265" r:id="rId15"/>
    <p:sldId id="266" r:id="rId16"/>
    <p:sldId id="268" r:id="rId17"/>
    <p:sldId id="270" r:id="rId18"/>
    <p:sldId id="269" r:id="rId19"/>
    <p:sldId id="271" r:id="rId20"/>
    <p:sldId id="272" r:id="rId21"/>
    <p:sldId id="273" r:id="rId22"/>
    <p:sldId id="278" r:id="rId23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00"/>
    <a:srgbClr val="CC0000"/>
    <a:srgbClr val="FF3300"/>
    <a:srgbClr val="E9E400"/>
    <a:srgbClr val="FFD47D"/>
    <a:srgbClr val="669900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1" autoAdjust="0"/>
    <p:restoredTop sz="94670" autoAdjust="0"/>
  </p:normalViewPr>
  <p:slideViewPr>
    <p:cSldViewPr>
      <p:cViewPr varScale="1">
        <p:scale>
          <a:sx n="111" d="100"/>
          <a:sy n="111" d="100"/>
        </p:scale>
        <p:origin x="-97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68" y="-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9" Type="http://schemas.openxmlformats.org/officeDocument/2006/relationships/tableStyles" Target="tableStyles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openxmlformats.org/officeDocument/2006/relationships/customXml" Target="../customXml/item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505256F5-19C1-BF38-63D5-B21D0B0FA9E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37EFBEA6-440D-EC4F-48F8-E9FB99387B9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3513" y="0"/>
            <a:ext cx="3036887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algn="r"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>
            <a:extLst>
              <a:ext uri="{FF2B5EF4-FFF2-40B4-BE49-F238E27FC236}">
                <a16:creationId xmlns:a16="http://schemas.microsoft.com/office/drawing/2014/main" id="{142F94B8-2352-F6CA-2976-64F1709C3C6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5">
            <a:extLst>
              <a:ext uri="{FF2B5EF4-FFF2-40B4-BE49-F238E27FC236}">
                <a16:creationId xmlns:a16="http://schemas.microsoft.com/office/drawing/2014/main" id="{5F8D30BF-F3BC-22E6-2CCC-06E7CB56130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effectLst/>
              </a:defRPr>
            </a:lvl1pPr>
          </a:lstStyle>
          <a:p>
            <a:fld id="{395DCF89-7D80-470A-B957-E5C3E0FD577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E0F0A2F9-1DA5-A02E-F1CD-7240E55A85C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185139BF-8308-5277-8E44-84EC6CCEEF8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3513" y="0"/>
            <a:ext cx="3036887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algn="r"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B7B0B23E-F064-4240-7334-9AE5EC2BE32E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81100" y="698500"/>
            <a:ext cx="4649788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7DEA7DAD-BAAF-BC05-1DB4-524E9E20163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6425"/>
            <a:ext cx="51435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7736E32B-040D-D90A-F7F5-5D021BA35B9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46E03283-F9E7-80A3-6F8A-19673DF39D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effectLst/>
              </a:defRPr>
            </a:lvl1pPr>
          </a:lstStyle>
          <a:p>
            <a:fld id="{E83B4E67-A5BB-4BC9-B1F1-AA5F07EDE06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0">
            <a:extLst>
              <a:ext uri="{FF2B5EF4-FFF2-40B4-BE49-F238E27FC236}">
                <a16:creationId xmlns:a16="http://schemas.microsoft.com/office/drawing/2014/main" id="{9CAF78F6-99D3-064A-511C-C95584C1EC54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76400" y="0"/>
          <a:ext cx="633730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5" name="Photo Editor Photo" r:id="rId3" imgW="19476190" imgH="19666667" progId="MSPhotoEd.3">
                  <p:embed/>
                </p:oleObj>
              </mc:Choice>
              <mc:Fallback>
                <p:oleObj name="Photo Editor Photo" r:id="rId3" imgW="19476190" imgH="19666667" progId="MSPhotoEd.3">
                  <p:embed/>
                  <p:pic>
                    <p:nvPicPr>
                      <p:cNvPr id="2050" name="Object 40">
                        <a:extLst>
                          <a:ext uri="{FF2B5EF4-FFF2-40B4-BE49-F238E27FC236}">
                            <a16:creationId xmlns:a16="http://schemas.microsoft.com/office/drawing/2014/main" id="{7A3647FD-9109-E211-B30A-7B87F5FF790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82000" contrast="-8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0"/>
                        <a:ext cx="6337300" cy="640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7">
            <a:extLst>
              <a:ext uri="{FF2B5EF4-FFF2-40B4-BE49-F238E27FC236}">
                <a16:creationId xmlns:a16="http://schemas.microsoft.com/office/drawing/2014/main" id="{5C404F15-9064-A611-405E-DD4DCAD93E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2E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effectLst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3C59F2-3419-E008-E546-97645A37D62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38200" y="6096000"/>
            <a:ext cx="830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US" altLang="en-US" b="1" i="1" dirty="0">
                <a:solidFill>
                  <a:srgbClr val="808000"/>
                </a:solidFill>
                <a:effectLst/>
                <a:latin typeface="Arial" charset="0"/>
              </a:rPr>
              <a:t>Marine Corps Martial Arts Program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2819400"/>
          </a:xfrm>
          <a:prstGeom prst="rect">
            <a:avLst/>
          </a:prstGeom>
          <a:effectLst/>
        </p:spPr>
        <p:txBody>
          <a:bodyPr/>
          <a:lstStyle>
            <a:lvl1pPr>
              <a:defRPr b="1" baseline="0">
                <a:solidFill>
                  <a:srgbClr val="808000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619500" y="3048000"/>
            <a:ext cx="2743200" cy="7620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3600" b="1">
                <a:solidFill>
                  <a:srgbClr val="808000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6508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209800" y="3048000"/>
            <a:ext cx="5562600" cy="7620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3600" b="1" baseline="0">
                <a:solidFill>
                  <a:srgbClr val="808000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2"/>
          </p:nvPr>
        </p:nvSpPr>
        <p:spPr>
          <a:xfrm>
            <a:off x="3429000" y="6536267"/>
            <a:ext cx="3048000" cy="3048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1200" b="0" baseline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669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1143000"/>
          </a:xfrm>
          <a:prstGeom prst="rect">
            <a:avLst/>
          </a:prstGeom>
          <a:effectLst/>
        </p:spPr>
        <p:txBody>
          <a:bodyPr/>
          <a:lstStyle>
            <a:lvl1pPr>
              <a:defRPr b="1">
                <a:solidFill>
                  <a:srgbClr val="808000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7800"/>
            <a:ext cx="8305800" cy="4525963"/>
          </a:xfrm>
          <a:prstGeom prst="rect">
            <a:avLst/>
          </a:prstGeom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429000" y="6536267"/>
            <a:ext cx="3048000" cy="3048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1200" b="0" baseline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2087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.bin"/><Relationship Id="rId5" Type="http://schemas.openxmlformats.org/officeDocument/2006/relationships/vmlDrawing" Target="../drawings/vmlDrawing1.v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0">
            <a:extLst>
              <a:ext uri="{FF2B5EF4-FFF2-40B4-BE49-F238E27FC236}">
                <a16:creationId xmlns:a16="http://schemas.microsoft.com/office/drawing/2014/main" id="{9851F65F-5D6B-B64A-4AB6-B112A57B8F84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76400" y="0"/>
          <a:ext cx="633730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Photo Editor Photo" r:id="rId6" imgW="19476190" imgH="19666667" progId="MSPhotoEd.3">
                  <p:embed/>
                </p:oleObj>
              </mc:Choice>
              <mc:Fallback>
                <p:oleObj name="Photo Editor Photo" r:id="rId6" imgW="19476190" imgH="19666667" progId="MSPhotoEd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lum bright="82000" contrast="-8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0"/>
                        <a:ext cx="6337300" cy="640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7">
            <a:extLst>
              <a:ext uri="{FF2B5EF4-FFF2-40B4-BE49-F238E27FC236}">
                <a16:creationId xmlns:a16="http://schemas.microsoft.com/office/drawing/2014/main" id="{DE29F655-46A0-9971-BAAE-FAF2D6A8A6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2E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7" r:id="rId2"/>
    <p:sldLayoutId id="2147483678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C2408751-8326-13E0-0273-DC634876C74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MCMAP METHODOLOGY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EA107A6F-9107-2AD7-E787-027C8C0C6933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3505200" y="3048000"/>
            <a:ext cx="2971800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MAIB1050LP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1">
            <a:extLst>
              <a:ext uri="{FF2B5EF4-FFF2-40B4-BE49-F238E27FC236}">
                <a16:creationId xmlns:a16="http://schemas.microsoft.com/office/drawing/2014/main" id="{0022872F-DE63-B261-AADA-6DA06A05F449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WARRIOR STUDIES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C5E34AA-0978-9771-A3C1-FE2A6A662C8B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Selecting the Subject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8149EED8-1672-14CE-7A6D-B2C8E74551D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WARRIOR STUDIES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CD5EFD-8264-9716-A77F-D45AD4C686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0600"/>
            <a:ext cx="8305800" cy="4983163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u="sng" dirty="0"/>
              <a:t>Warrior Spirit</a:t>
            </a:r>
          </a:p>
          <a:p>
            <a:pPr eaLnBrk="1" hangingPunct="1">
              <a:defRPr/>
            </a:pPr>
            <a:r>
              <a:rPr lang="en-US" dirty="0"/>
              <a:t>Instilled in every Marine</a:t>
            </a:r>
          </a:p>
          <a:p>
            <a:pPr eaLnBrk="1" hangingPunct="1">
              <a:defRPr/>
            </a:pPr>
            <a:r>
              <a:rPr lang="en-US" dirty="0"/>
              <a:t>Maintain the legacy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Synergy of MCMAP</a:t>
            </a:r>
          </a:p>
          <a:p>
            <a:pPr eaLnBrk="1" hangingPunct="1">
              <a:defRPr/>
            </a:pPr>
            <a:r>
              <a:rPr lang="en-US" dirty="0"/>
              <a:t>Mental, physical, and character</a:t>
            </a:r>
          </a:p>
          <a:p>
            <a:pPr eaLnBrk="1" hangingPunct="1">
              <a:defRPr/>
            </a:pPr>
            <a:r>
              <a:rPr lang="en-US" dirty="0"/>
              <a:t>Used to accomplish the mission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Positive Example</a:t>
            </a:r>
          </a:p>
          <a:p>
            <a:pPr eaLnBrk="1" hangingPunct="1">
              <a:defRPr/>
            </a:pPr>
            <a:r>
              <a:rPr lang="en-US" dirty="0"/>
              <a:t>Link past with the present</a:t>
            </a:r>
          </a:p>
          <a:p>
            <a:pPr eaLnBrk="1" hangingPunct="1">
              <a:defRPr/>
            </a:pPr>
            <a:r>
              <a:rPr lang="en-US" dirty="0"/>
              <a:t>Shows common traits</a:t>
            </a:r>
          </a:p>
        </p:txBody>
      </p:sp>
      <p:sp>
        <p:nvSpPr>
          <p:cNvPr id="13316" name="Content Placeholder 3">
            <a:extLst>
              <a:ext uri="{FF2B5EF4-FFF2-40B4-BE49-F238E27FC236}">
                <a16:creationId xmlns:a16="http://schemas.microsoft.com/office/drawing/2014/main" id="{808C8F37-01D6-A21D-1304-D0EC0CA06E28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1">
            <a:extLst>
              <a:ext uri="{FF2B5EF4-FFF2-40B4-BE49-F238E27FC236}">
                <a16:creationId xmlns:a16="http://schemas.microsoft.com/office/drawing/2014/main" id="{8C239712-B788-2F21-9274-93809F14D841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EB90E32B-D3D4-9BAD-AE89-A26F768EF3BD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Martial Culture Studies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784D968A-C0C9-E0F1-F37B-9D7287166D0A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838200" y="3048000"/>
            <a:ext cx="8305800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MARTIAL CULTURE STUDY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285401AA-BE5E-4CB3-3BA3-2A86B10BD251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Historical Background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B0F3537-BE57-1701-D8F0-939AF505F62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MARTIAL CULTURE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0E654-ACCB-B045-F37C-15B01D5539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800"/>
            <a:ext cx="8305800" cy="46482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Historical Background</a:t>
            </a:r>
          </a:p>
          <a:p>
            <a:pPr>
              <a:defRPr/>
            </a:pPr>
            <a:r>
              <a:rPr lang="en-US" dirty="0"/>
              <a:t>Detailed history</a:t>
            </a:r>
          </a:p>
          <a:p>
            <a:pPr>
              <a:defRPr/>
            </a:pPr>
            <a:r>
              <a:rPr lang="en-US" dirty="0"/>
              <a:t>Geography &amp; technology</a:t>
            </a:r>
          </a:p>
          <a:p>
            <a:pPr>
              <a:defRPr/>
            </a:pPr>
            <a:r>
              <a:rPr lang="en-US" dirty="0"/>
              <a:t>Politics &amp; religion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Training Methods</a:t>
            </a:r>
          </a:p>
          <a:p>
            <a:pPr>
              <a:defRPr/>
            </a:pPr>
            <a:r>
              <a:rPr lang="en-US" dirty="0"/>
              <a:t>Individual and unit training</a:t>
            </a:r>
          </a:p>
          <a:p>
            <a:pPr>
              <a:defRPr/>
            </a:pPr>
            <a:r>
              <a:rPr lang="en-US" dirty="0"/>
              <a:t>Weapons &amp; tactics</a:t>
            </a:r>
          </a:p>
          <a:p>
            <a:pPr>
              <a:defRPr/>
            </a:pPr>
            <a:r>
              <a:rPr lang="en-US" dirty="0"/>
              <a:t>Pros &amp; cons</a:t>
            </a:r>
          </a:p>
        </p:txBody>
      </p:sp>
      <p:sp>
        <p:nvSpPr>
          <p:cNvPr id="16388" name="Content Placeholder 3">
            <a:extLst>
              <a:ext uri="{FF2B5EF4-FFF2-40B4-BE49-F238E27FC236}">
                <a16:creationId xmlns:a16="http://schemas.microsoft.com/office/drawing/2014/main" id="{97030E92-C08F-14D8-A8C6-2BF64BDD301F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Values System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4E2DF7F9-FE59-F349-9510-FDC6125C42E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MARTIAL CULTURE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9C4FA6-B352-37B0-B1B6-41DF9ADD7C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800"/>
            <a:ext cx="8305800" cy="46482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Values System</a:t>
            </a:r>
          </a:p>
          <a:p>
            <a:pPr>
              <a:defRPr/>
            </a:pPr>
            <a:r>
              <a:rPr lang="en-US" dirty="0"/>
              <a:t>Leadership qualities</a:t>
            </a:r>
          </a:p>
          <a:p>
            <a:pPr>
              <a:defRPr/>
            </a:pPr>
            <a:r>
              <a:rPr lang="en-US" dirty="0"/>
              <a:t>Standards of conduct</a:t>
            </a:r>
          </a:p>
          <a:p>
            <a:pPr>
              <a:defRPr/>
            </a:pPr>
            <a:r>
              <a:rPr lang="en-US" dirty="0"/>
              <a:t>Influence on society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Legacy Battles</a:t>
            </a:r>
          </a:p>
          <a:p>
            <a:pPr>
              <a:defRPr/>
            </a:pPr>
            <a:r>
              <a:rPr lang="en-US" dirty="0"/>
              <a:t>Detailed description of significant battles</a:t>
            </a:r>
          </a:p>
          <a:p>
            <a:pPr>
              <a:defRPr/>
            </a:pPr>
            <a:r>
              <a:rPr lang="en-US" dirty="0"/>
              <a:t>Factors leading up to the battle</a:t>
            </a:r>
          </a:p>
          <a:p>
            <a:pPr>
              <a:defRPr/>
            </a:pPr>
            <a:r>
              <a:rPr lang="en-US" dirty="0"/>
              <a:t>Results of aftermath</a:t>
            </a:r>
          </a:p>
        </p:txBody>
      </p:sp>
      <p:sp>
        <p:nvSpPr>
          <p:cNvPr id="17412" name="Content Placeholder 3">
            <a:extLst>
              <a:ext uri="{FF2B5EF4-FFF2-40B4-BE49-F238E27FC236}">
                <a16:creationId xmlns:a16="http://schemas.microsoft.com/office/drawing/2014/main" id="{646DC661-5A2A-D99A-319F-4FC5E68C30B0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Guided Discussion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D3C134F7-3CFE-9B7D-26CF-9DDF14F6ABF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MARTIAL CULTURE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988E0-6F41-599C-707C-08CC1FE3C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62000"/>
            <a:ext cx="8305800" cy="57150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Guided Discussion</a:t>
            </a:r>
          </a:p>
          <a:p>
            <a:pPr>
              <a:defRPr/>
            </a:pPr>
            <a:r>
              <a:rPr lang="en-US" dirty="0"/>
              <a:t>Compare the culture &amp; Marine Corps</a:t>
            </a:r>
          </a:p>
          <a:p>
            <a:pPr>
              <a:defRPr/>
            </a:pPr>
            <a:r>
              <a:rPr lang="en-US" dirty="0"/>
              <a:t>Compare each main idea</a:t>
            </a:r>
          </a:p>
          <a:p>
            <a:pPr>
              <a:defRPr/>
            </a:pPr>
            <a:r>
              <a:rPr lang="en-US" dirty="0"/>
              <a:t>Use probing questions</a:t>
            </a:r>
          </a:p>
          <a:p>
            <a:pPr lvl="1">
              <a:defRPr/>
            </a:pPr>
            <a:r>
              <a:rPr lang="en-US" dirty="0"/>
              <a:t>How is the culture similar and different from today’s Marine Corps?</a:t>
            </a:r>
          </a:p>
          <a:p>
            <a:pPr lvl="1">
              <a:defRPr/>
            </a:pPr>
            <a:r>
              <a:rPr lang="en-US" dirty="0"/>
              <a:t>How did the battles compare with the legacy battles of the Marine Corps?</a:t>
            </a:r>
          </a:p>
          <a:p>
            <a:pPr lvl="1">
              <a:defRPr/>
            </a:pPr>
            <a:r>
              <a:rPr lang="en-US" dirty="0"/>
              <a:t>What were some of the strengths and weaknesses of the martial culture?</a:t>
            </a:r>
          </a:p>
          <a:p>
            <a:pPr>
              <a:defRPr/>
            </a:pPr>
            <a:r>
              <a:rPr lang="en-US" dirty="0"/>
              <a:t>Prepare additional &amp; specific questions</a:t>
            </a:r>
          </a:p>
        </p:txBody>
      </p:sp>
      <p:sp>
        <p:nvSpPr>
          <p:cNvPr id="18436" name="Content Placeholder 3">
            <a:extLst>
              <a:ext uri="{FF2B5EF4-FFF2-40B4-BE49-F238E27FC236}">
                <a16:creationId xmlns:a16="http://schemas.microsoft.com/office/drawing/2014/main" id="{CFFEC6D2-4454-6FB2-B747-B68296C5A089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>
            <a:extLst>
              <a:ext uri="{FF2B5EF4-FFF2-40B4-BE49-F238E27FC236}">
                <a16:creationId xmlns:a16="http://schemas.microsoft.com/office/drawing/2014/main" id="{DE71B587-104A-E22E-57E7-C01755260CB8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5FA0C730-735A-D977-BC94-9337F37CBD7A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Review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6F03D71B-C1CE-1B67-5CFC-6182D60F792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REVIEW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DF38082A-AC33-81C3-23A4-59AE50E99EE5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MCMAP Instructional Methodologies</a:t>
            </a:r>
          </a:p>
          <a:p>
            <a:r>
              <a:rPr lang="en-US" altLang="en-US"/>
              <a:t>Tie-Ins</a:t>
            </a:r>
          </a:p>
          <a:p>
            <a:r>
              <a:rPr lang="en-US" altLang="en-US"/>
              <a:t>Warrior Studies</a:t>
            </a:r>
          </a:p>
          <a:p>
            <a:r>
              <a:rPr lang="en-US" altLang="en-US"/>
              <a:t>Martial Culture Studies</a:t>
            </a:r>
          </a:p>
        </p:txBody>
      </p:sp>
      <p:sp>
        <p:nvSpPr>
          <p:cNvPr id="20484" name="Content Placeholder 1">
            <a:extLst>
              <a:ext uri="{FF2B5EF4-FFF2-40B4-BE49-F238E27FC236}">
                <a16:creationId xmlns:a16="http://schemas.microsoft.com/office/drawing/2014/main" id="{F5E987A3-5364-FF3D-C2CE-391B83874F18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DBA30FC2-6EA2-4439-1461-B393B52A9C2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OVERVIEW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E88344B3-BF03-A9C0-AD98-F88408638EBB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MCMAP Instructional Methodologies</a:t>
            </a:r>
          </a:p>
          <a:p>
            <a:r>
              <a:rPr lang="en-US" altLang="en-US"/>
              <a:t>Tie-Ins</a:t>
            </a:r>
          </a:p>
          <a:p>
            <a:r>
              <a:rPr lang="en-US" altLang="en-US"/>
              <a:t>Warrior Studies</a:t>
            </a:r>
          </a:p>
          <a:p>
            <a:r>
              <a:rPr lang="en-US" altLang="en-US"/>
              <a:t>Martial Culture Studies</a:t>
            </a:r>
          </a:p>
        </p:txBody>
      </p:sp>
      <p:sp>
        <p:nvSpPr>
          <p:cNvPr id="4100" name="Content Placeholder 3">
            <a:extLst>
              <a:ext uri="{FF2B5EF4-FFF2-40B4-BE49-F238E27FC236}">
                <a16:creationId xmlns:a16="http://schemas.microsoft.com/office/drawing/2014/main" id="{08D5C332-B13A-6DF0-2E03-E571AE7B57EC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MCMAP Instructional Methodologies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1">
            <a:extLst>
              <a:ext uri="{FF2B5EF4-FFF2-40B4-BE49-F238E27FC236}">
                <a16:creationId xmlns:a16="http://schemas.microsoft.com/office/drawing/2014/main" id="{33AEF1B4-79C8-CC94-DC36-AE267654770A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838200" y="2743200"/>
            <a:ext cx="8305800" cy="106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MCMAP INSTRUCTIONAL METHODOLOGIES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B89E5A09-C733-6002-8498-808D216110DC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Methodologies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DF933CB-B600-9430-07F5-BD8475D7D6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MCMAP INSTRUCTIONAL METHODOLOGIES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50451C17-E7D4-00C6-5CE2-7D243D8CAB29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Build all three disciplines</a:t>
            </a:r>
          </a:p>
          <a:p>
            <a:r>
              <a:rPr lang="en-US" altLang="en-US"/>
              <a:t>Physical discipline</a:t>
            </a:r>
          </a:p>
          <a:p>
            <a:pPr lvl="1"/>
            <a:r>
              <a:rPr lang="en-US" altLang="en-US"/>
              <a:t>Belt techniques (EDIP)</a:t>
            </a:r>
          </a:p>
          <a:p>
            <a:pPr lvl="1"/>
            <a:r>
              <a:rPr lang="en-US" altLang="en-US"/>
              <a:t>Combat conditioning</a:t>
            </a:r>
          </a:p>
          <a:p>
            <a:pPr lvl="1"/>
            <a:r>
              <a:rPr lang="en-US" altLang="en-US"/>
              <a:t>Sustainment and integration</a:t>
            </a:r>
          </a:p>
          <a:p>
            <a:pPr lvl="1"/>
            <a:r>
              <a:rPr lang="en-US" altLang="en-US"/>
              <a:t>Free sparring</a:t>
            </a:r>
          </a:p>
          <a:p>
            <a:r>
              <a:rPr lang="en-US" altLang="en-US"/>
              <a:t>Mental &amp; character disciplines</a:t>
            </a:r>
          </a:p>
          <a:p>
            <a:pPr lvl="1"/>
            <a:r>
              <a:rPr lang="en-US" altLang="en-US"/>
              <a:t>Tie-ins, warrior studies, martial culture studies</a:t>
            </a:r>
          </a:p>
        </p:txBody>
      </p:sp>
      <p:sp>
        <p:nvSpPr>
          <p:cNvPr id="6148" name="Content Placeholder 3">
            <a:extLst>
              <a:ext uri="{FF2B5EF4-FFF2-40B4-BE49-F238E27FC236}">
                <a16:creationId xmlns:a16="http://schemas.microsoft.com/office/drawing/2014/main" id="{2DB7BBFA-946D-96DF-741D-30FBE1FDD2B5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Continued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F984805-8685-2365-C539-ECF1480D22D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MCMAP INSTRUCTIONAL METHODOLOGIES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1D86774C-0487-0735-E44C-E3EAA1805C1D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Mental discipline</a:t>
            </a:r>
          </a:p>
          <a:p>
            <a:pPr lvl="1"/>
            <a:r>
              <a:rPr lang="en-US" altLang="en-US"/>
              <a:t>Subject material &amp; knowledge</a:t>
            </a:r>
          </a:p>
          <a:p>
            <a:r>
              <a:rPr lang="en-US" altLang="en-US"/>
              <a:t>Character discipline</a:t>
            </a:r>
          </a:p>
          <a:p>
            <a:pPr lvl="1"/>
            <a:r>
              <a:rPr lang="en-US" altLang="en-US"/>
              <a:t>How Marines apply the knowledge</a:t>
            </a:r>
          </a:p>
          <a:p>
            <a:r>
              <a:rPr lang="en-US" altLang="en-US"/>
              <a:t>Tied to physical discipline training</a:t>
            </a:r>
          </a:p>
          <a:p>
            <a:r>
              <a:rPr lang="en-US" altLang="en-US"/>
              <a:t>Outside the normal classroom</a:t>
            </a:r>
          </a:p>
          <a:p>
            <a:r>
              <a:rPr lang="en-US" altLang="en-US"/>
              <a:t>Credibility factor</a:t>
            </a:r>
          </a:p>
        </p:txBody>
      </p:sp>
      <p:sp>
        <p:nvSpPr>
          <p:cNvPr id="7172" name="Content Placeholder 3">
            <a:extLst>
              <a:ext uri="{FF2B5EF4-FFF2-40B4-BE49-F238E27FC236}">
                <a16:creationId xmlns:a16="http://schemas.microsoft.com/office/drawing/2014/main" id="{CF417605-D8F6-7E6A-E070-DA42B9F7A4A6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ontent Placeholder 1">
            <a:extLst>
              <a:ext uri="{FF2B5EF4-FFF2-40B4-BE49-F238E27FC236}">
                <a16:creationId xmlns:a16="http://schemas.microsoft.com/office/drawing/2014/main" id="{9440FE12-7E93-B981-5DD1-7D1FFB14BAB5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5248F928-3497-F98B-F2B5-B116C15B416D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Tie-Ins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1">
            <a:extLst>
              <a:ext uri="{FF2B5EF4-FFF2-40B4-BE49-F238E27FC236}">
                <a16:creationId xmlns:a16="http://schemas.microsoft.com/office/drawing/2014/main" id="{421786CE-9B75-B2D0-EE63-73A57158A5DB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TIE-INS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0F16E579-4C06-05F8-656A-45F5055B3805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Tie-Ins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E9ED8309-F5C3-F317-365B-8AC4D8C09CF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TIE-INS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B81CE9-B14D-D96A-8059-B18D50AF1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0600"/>
            <a:ext cx="8305800" cy="4983163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u="sng" dirty="0"/>
              <a:t>Annual Training</a:t>
            </a:r>
          </a:p>
          <a:p>
            <a:pPr eaLnBrk="1" hangingPunct="1">
              <a:defRPr/>
            </a:pPr>
            <a:r>
              <a:rPr lang="en-US" dirty="0"/>
              <a:t>Teach &amp; reinforce requirements</a:t>
            </a:r>
          </a:p>
          <a:p>
            <a:pPr eaLnBrk="1" hangingPunct="1">
              <a:defRPr/>
            </a:pPr>
            <a:r>
              <a:rPr lang="en-US" dirty="0"/>
              <a:t>Provide unit roster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Behavior Changes</a:t>
            </a:r>
          </a:p>
          <a:p>
            <a:pPr eaLnBrk="1" hangingPunct="1">
              <a:defRPr/>
            </a:pPr>
            <a:r>
              <a:rPr lang="en-US" dirty="0"/>
              <a:t>Teach acceptable conduct</a:t>
            </a:r>
          </a:p>
          <a:p>
            <a:pPr eaLnBrk="1" hangingPunct="1">
              <a:defRPr/>
            </a:pPr>
            <a:r>
              <a:rPr lang="en-US" dirty="0"/>
              <a:t>Positive reinforcement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Synergy of Training</a:t>
            </a:r>
          </a:p>
          <a:p>
            <a:pPr eaLnBrk="1" hangingPunct="1">
              <a:defRPr/>
            </a:pPr>
            <a:r>
              <a:rPr lang="en-US" dirty="0"/>
              <a:t>Physical, mental &amp; character</a:t>
            </a:r>
          </a:p>
          <a:p>
            <a:pPr eaLnBrk="1" hangingPunct="1">
              <a:defRPr/>
            </a:pPr>
            <a:r>
              <a:rPr lang="en-US" dirty="0"/>
              <a:t>Combined into one lesson</a:t>
            </a:r>
          </a:p>
        </p:txBody>
      </p:sp>
      <p:sp>
        <p:nvSpPr>
          <p:cNvPr id="10244" name="Content Placeholder 3">
            <a:extLst>
              <a:ext uri="{FF2B5EF4-FFF2-40B4-BE49-F238E27FC236}">
                <a16:creationId xmlns:a16="http://schemas.microsoft.com/office/drawing/2014/main" id="{D0D5D569-96A8-F9C0-3091-97E107272D0A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1">
            <a:extLst>
              <a:ext uri="{FF2B5EF4-FFF2-40B4-BE49-F238E27FC236}">
                <a16:creationId xmlns:a16="http://schemas.microsoft.com/office/drawing/2014/main" id="{BBD30F1D-0CE0-009A-C4E3-BDD3F3A2327A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DFD897A8-5028-D0FB-E26D-B45BAEA7D232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Warrior Studies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C984713177D64BA47D1778D0A588D7" ma:contentTypeVersion="26" ma:contentTypeDescription="Create a new document." ma:contentTypeScope="" ma:versionID="28866ba06c78696bb2517380d0e937e1">
  <xsd:schema xmlns:xsd="http://www.w3.org/2001/XMLSchema" xmlns:xs="http://www.w3.org/2001/XMLSchema" xmlns:p="http://schemas.microsoft.com/office/2006/metadata/properties" xmlns:ns1="http://schemas.microsoft.com/sharepoint/v3" xmlns:ns2="0eb0d1cb-3530-4b7f-bb89-a508544b11ee" xmlns:ns3="6b9264be-5619-4c78-9ef0-2c96fbb997d9" targetNamespace="http://schemas.microsoft.com/office/2006/metadata/properties" ma:root="true" ma:fieldsID="6f90f7a3b09168658a1e729af11e4d8d" ns1:_="" ns2:_="" ns3:_="">
    <xsd:import namespace="http://schemas.microsoft.com/sharepoint/v3"/>
    <xsd:import namespace="0eb0d1cb-3530-4b7f-bb89-a508544b11ee"/>
    <xsd:import namespace="6b9264be-5619-4c78-9ef0-2c96fbb997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2:MediaLengthInSeconds" minOccurs="0"/>
                <xsd:element ref="ns2:Order0" minOccurs="0"/>
                <xsd:element ref="ns2:MediaServiceBillingMetadata" minOccurs="0"/>
                <xsd:element ref="ns2:Order1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0d1cb-3530-4b7f-bb89-a508544b11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1c7be36e-9551-4638-a550-39ad874449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Order0" ma:index="25" nillable="true" ma:displayName="Order" ma:default="1" ma:format="Dropdown" ma:internalName="Order0" ma:percentage="FALSE">
      <xsd:simpleType>
        <xsd:restriction base="dms:Number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Order1" ma:index="27" nillable="true" ma:displayName="Order 1" ma:format="Dropdown" ma:internalName="Order1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9264be-5619-4c78-9ef0-2c96fbb997d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be07f68-660b-4900-9d0d-f6888189d469}" ma:internalName="TaxCatchAll" ma:showField="CatchAllData" ma:web="6b9264be-5619-4c78-9ef0-2c96fbb997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LongProperties xmlns="http://schemas.microsoft.com/office/2006/metadata/longProperties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0eb0d1cb-3530-4b7f-bb89-a508544b11ee">
      <Terms xmlns="http://schemas.microsoft.com/office/infopath/2007/PartnerControls"/>
    </lcf76f155ced4ddcb4097134ff3c332f>
    <_ip_UnifiedCompliancePolicyProperties xmlns="http://schemas.microsoft.com/sharepoint/v3" xsi:nil="true"/>
    <TaxCatchAll xmlns="6b9264be-5619-4c78-9ef0-2c96fbb997d9" xsi:nil="true"/>
    <Order0 xmlns="0eb0d1cb-3530-4b7f-bb89-a508544b11ee">1</Order0>
    <Order1 xmlns="0eb0d1cb-3530-4b7f-bb89-a508544b11ee" xsi:nil="true"/>
  </documentManagement>
</p:properties>
</file>

<file path=customXml/itemProps1.xml><?xml version="1.0" encoding="utf-8"?>
<ds:datastoreItem xmlns:ds="http://schemas.openxmlformats.org/officeDocument/2006/customXml" ds:itemID="{571E017D-0BA5-4E7F-BB7D-57648796BDA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7531B5E-00F8-4B55-9735-B0B9FD664123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6CE116B-F9B6-45A4-BA3C-858F7B38BEF8}"/>
</file>

<file path=customXml/itemProps4.xml><?xml version="1.0" encoding="utf-8"?>
<ds:datastoreItem xmlns:ds="http://schemas.openxmlformats.org/officeDocument/2006/customXml" ds:itemID="{B4E7EECE-7BC7-4731-88ED-CD2E782F32F2}">
  <ds:schemaRefs>
    <ds:schemaRef ds:uri="http://schemas.microsoft.com/office/2006/metadata/longProperties"/>
  </ds:schemaRefs>
</ds:datastoreItem>
</file>

<file path=customXml/itemProps5.xml><?xml version="1.0" encoding="utf-8"?>
<ds:datastoreItem xmlns:ds="http://schemas.openxmlformats.org/officeDocument/2006/customXml" ds:itemID="{206E0CE6-7CE6-45BE-8136-2D658663F1F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4077</TotalTime>
  <Words>306</Words>
  <Application>Microsoft Office PowerPoint</Application>
  <PresentationFormat>On-screen Show (4:3)</PresentationFormat>
  <Paragraphs>100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Default Design</vt:lpstr>
      <vt:lpstr>MCMAP METHODOLOGY</vt:lpstr>
      <vt:lpstr>OVERVIEW</vt:lpstr>
      <vt:lpstr>PowerPoint Presentation</vt:lpstr>
      <vt:lpstr>MCMAP INSTRUCTIONAL METHODOLOGIES</vt:lpstr>
      <vt:lpstr>MCMAP INSTRUCTIONAL METHODOLOGIES</vt:lpstr>
      <vt:lpstr>PowerPoint Presentation</vt:lpstr>
      <vt:lpstr>PowerPoint Presentation</vt:lpstr>
      <vt:lpstr>TIE-INS</vt:lpstr>
      <vt:lpstr>PowerPoint Presentation</vt:lpstr>
      <vt:lpstr>PowerPoint Presentation</vt:lpstr>
      <vt:lpstr>WARRIOR STUDIES</vt:lpstr>
      <vt:lpstr>PowerPoint Presentation</vt:lpstr>
      <vt:lpstr>PowerPoint Presentation</vt:lpstr>
      <vt:lpstr>MARTIAL CULTURE STUDY</vt:lpstr>
      <vt:lpstr>MARTIAL CULTURE STUDY</vt:lpstr>
      <vt:lpstr>MARTIAL CULTURE STUDY</vt:lpstr>
      <vt:lpstr>PowerPoint Presentation</vt:lpstr>
      <vt:lpstr>REVIEW</vt:lpstr>
    </vt:vector>
  </TitlesOfParts>
  <Company>TBS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MCMAP METHODOLOGY</dc:title>
  <dc:creator>PENSAK</dc:creator>
  <cp:lastModifiedBy>Hodgdon SSgt Andrew C</cp:lastModifiedBy>
  <cp:revision>98</cp:revision>
  <cp:lastPrinted>2015-05-06T18:23:04Z</cp:lastPrinted>
  <dcterms:created xsi:type="dcterms:W3CDTF">2000-10-15T12:17:48Z</dcterms:created>
  <dcterms:modified xsi:type="dcterms:W3CDTF">2023-06-21T13:10:25Z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JP3W3T2S65KT-962-64</vt:lpwstr>
  </property>
  <property fmtid="{D5CDD505-2E9C-101B-9397-08002B2CF9AE}" pid="3" name="_dlc_DocIdItemGuid">
    <vt:lpwstr>87eec03a-544d-4bfd-b92e-c7dce8bb82ca</vt:lpwstr>
  </property>
  <property fmtid="{D5CDD505-2E9C-101B-9397-08002B2CF9AE}" pid="4" name="_dlc_DocIdUrl">
    <vt:lpwstr>https://vce.tecom.usmc.mil/sites/trngcmd/tbs/tbsmace/_layouts/DocIdRedir.aspx?ID=JP3W3T2S65KT-962-64, JP3W3T2S65KT-962-64</vt:lpwstr>
  </property>
  <property fmtid="{D5CDD505-2E9C-101B-9397-08002B2CF9AE}" pid="5" name="Order">
    <vt:lpwstr>7400.00000000000</vt:lpwstr>
  </property>
  <property fmtid="{D5CDD505-2E9C-101B-9397-08002B2CF9AE}" pid="6" name="Category">
    <vt:lpwstr>MAIT Course Media</vt:lpwstr>
  </property>
  <property fmtid="{D5CDD505-2E9C-101B-9397-08002B2CF9AE}" pid="7" name="Public Category">
    <vt:lpwstr>MAI Course Media</vt:lpwstr>
  </property>
  <property fmtid="{D5CDD505-2E9C-101B-9397-08002B2CF9AE}" pid="8" name="Lesson">
    <vt:lpwstr>MAIB1050LP MCMAP Methodology</vt:lpwstr>
  </property>
  <property fmtid="{D5CDD505-2E9C-101B-9397-08002B2CF9AE}" pid="9" name="display_urn:schemas-microsoft-com:office:office#Editor">
    <vt:lpwstr>Hodgdon SSgt Andrew C</vt:lpwstr>
  </property>
  <property fmtid="{D5CDD505-2E9C-101B-9397-08002B2CF9AE}" pid="10" name="xd_Signature">
    <vt:lpwstr/>
  </property>
  <property fmtid="{D5CDD505-2E9C-101B-9397-08002B2CF9AE}" pid="11" name="TemplateUrl">
    <vt:lpwstr/>
  </property>
  <property fmtid="{D5CDD505-2E9C-101B-9397-08002B2CF9AE}" pid="12" name="xd_ProgID">
    <vt:lpwstr/>
  </property>
  <property fmtid="{D5CDD505-2E9C-101B-9397-08002B2CF9AE}" pid="13" name="_dlc_DocIdPersistId">
    <vt:lpwstr/>
  </property>
  <property fmtid="{D5CDD505-2E9C-101B-9397-08002B2CF9AE}" pid="14" name="display_urn:schemas-microsoft-com:office:office#Author">
    <vt:lpwstr>Calame SSgt Jonathon D</vt:lpwstr>
  </property>
  <property fmtid="{D5CDD505-2E9C-101B-9397-08002B2CF9AE}" pid="15" name="_SourceUrl">
    <vt:lpwstr/>
  </property>
  <property fmtid="{D5CDD505-2E9C-101B-9397-08002B2CF9AE}" pid="16" name="_SharedFileIndex">
    <vt:lpwstr/>
  </property>
  <property fmtid="{D5CDD505-2E9C-101B-9397-08002B2CF9AE}" pid="17" name="ContentTypeId">
    <vt:lpwstr>0x01010024C984713177D64BA47D1778D0A588D7</vt:lpwstr>
  </property>
</Properties>
</file>